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7"/>
  </p:notesMasterIdLst>
  <p:sldIdLst>
    <p:sldId id="265" r:id="rId2"/>
    <p:sldId id="832" r:id="rId3"/>
    <p:sldId id="268" r:id="rId4"/>
    <p:sldId id="377" r:id="rId5"/>
    <p:sldId id="779" r:id="rId6"/>
    <p:sldId id="796" r:id="rId7"/>
    <p:sldId id="830" r:id="rId8"/>
    <p:sldId id="418" r:id="rId9"/>
    <p:sldId id="457" r:id="rId10"/>
    <p:sldId id="800" r:id="rId11"/>
    <p:sldId id="828" r:id="rId12"/>
    <p:sldId id="831" r:id="rId13"/>
    <p:sldId id="420" r:id="rId14"/>
    <p:sldId id="826" r:id="rId15"/>
    <p:sldId id="825" r:id="rId16"/>
    <p:sldId id="824" r:id="rId17"/>
    <p:sldId id="798" r:id="rId18"/>
    <p:sldId id="827" r:id="rId19"/>
    <p:sldId id="823" r:id="rId20"/>
    <p:sldId id="829" r:id="rId21"/>
    <p:sldId id="822" r:id="rId22"/>
    <p:sldId id="801" r:id="rId23"/>
    <p:sldId id="803" r:id="rId24"/>
    <p:sldId id="453" r:id="rId25"/>
    <p:sldId id="806" r:id="rId26"/>
    <p:sldId id="814" r:id="rId27"/>
    <p:sldId id="815" r:id="rId28"/>
    <p:sldId id="816" r:id="rId29"/>
    <p:sldId id="817" r:id="rId30"/>
    <p:sldId id="818" r:id="rId31"/>
    <p:sldId id="819" r:id="rId32"/>
    <p:sldId id="820" r:id="rId33"/>
    <p:sldId id="810" r:id="rId34"/>
    <p:sldId id="474" r:id="rId35"/>
    <p:sldId id="44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7"/>
    <p:restoredTop sz="84150"/>
  </p:normalViewPr>
  <p:slideViewPr>
    <p:cSldViewPr snapToGrid="0" snapToObjects="1">
      <p:cViewPr varScale="1">
        <p:scale>
          <a:sx n="69" d="100"/>
          <a:sy n="69" d="100"/>
        </p:scale>
        <p:origin x="8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28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mentioned above, when using color to show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(as you might in a highlight table or a filled map), the differences in values are represented most often by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 in saturation and/or lightness.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dirty="0"/>
            </a:b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3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Specifically, as infection rates have skyrocketed, Kemp administration officials have shifted the color-coding of Georgia’s virus tracking map in ways that make it seem as if nothing is changing.</a:t>
            </a: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6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Clutter; adjust plots  - show example from last week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13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Clutter; adjust plots  - show example from last week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33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provide the same information, so they are both equally as good.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 on the left is better because it orders the states alphabetically.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 on the right is better because it orders according to actual rate.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Neither plot. A different visualization would show this data better.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78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89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6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28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/>
              <a:t>Facilitate the user’s analysis VS Communicate a specific message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Pros:</a:t>
            </a:r>
          </a:p>
          <a:p>
            <a:r>
              <a:rPr lang="en-US" dirty="0"/>
              <a:t>- All information about model fit and raw data is contained in here </a:t>
            </a:r>
          </a:p>
          <a:p>
            <a:endParaRPr lang="en-US" dirty="0"/>
          </a:p>
          <a:p>
            <a:r>
              <a:rPr lang="en-US" dirty="0"/>
              <a:t>Cons: 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Difficult to interpret the exact magnitude of deviation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Lots of time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49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like showing the full plot to sites; however, once you have the model fit and feel good about it – there may not be any reason to show it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76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Skewed by Montserrado – hard to see what is happening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33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Requires that you have </a:t>
            </a:r>
            <a:r>
              <a:rPr lang="en-US" dirty="0" err="1"/>
              <a:t>populatoin</a:t>
            </a:r>
            <a:r>
              <a:rPr lang="en-US" dirty="0"/>
              <a:t> data for each county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36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boxes indicate that they fall outside predicted intervals</a:t>
            </a:r>
          </a:p>
          <a:p>
            <a:r>
              <a:rPr lang="en-US" dirty="0"/>
              <a:t>Tricky is the scale can change over time, so you need to think of how to deal with this beforehand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60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22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7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4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I’m not going to go to into detail here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48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Journals do not have colors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9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6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61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Georgia" panose="02040502050405020303" pitchFamily="18" charset="0"/>
              </a:rPr>
              <a:t>Color blind individuals (8% of men; 0.5% of women); Colors have different meanings; Color is not necessary for journals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29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5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6228776"/>
            <a:ext cx="3027034" cy="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asada.website/webCV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asada.website/webCVS/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orytellingwithdata.com/blog/2020/5/6/picking-the-right-colo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dailyposter.com/p/georgias-misleading-covid-ma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biostat.wisc.edu/~kbroman/presentations/graphs2017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afalab.github.io/dsbook/data-visualization-principle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afalab.github.io/dsbook/data-visualization-principle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Data visualizations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5</a:t>
            </a:r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Show the data: “let the data speak!”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155DCA3-41DB-2142-83FF-37ED1A12A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7" y="1143323"/>
            <a:ext cx="4819343" cy="4571350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C9CD0BC1-5F83-9F41-9B56-8248F989B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07" y="1516310"/>
            <a:ext cx="6719650" cy="38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Show the data: be transparent 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7980338-BC53-0A4D-8530-D4656589E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25" y="1143000"/>
            <a:ext cx="774134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6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Show the data: be transparent  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E80FAB38-2714-4E45-AB18-6D662DCE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325" y="1143000"/>
            <a:ext cx="774134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21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colors (or not!)  </a:t>
            </a:r>
          </a:p>
          <a:p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D4DE84F-8CDE-C847-B4A7-BB85CFA4C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661692"/>
            <a:ext cx="4241800" cy="1924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CBC2D-973E-694A-BEFE-9032EC3558DD}"/>
              </a:ext>
            </a:extLst>
          </p:cNvPr>
          <p:cNvSpPr txBox="1"/>
          <p:nvPr/>
        </p:nvSpPr>
        <p:spPr>
          <a:xfrm>
            <a:off x="1111250" y="1203460"/>
            <a:ext cx="75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Consideration #1: Individuals with color vision deficiency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EDDFF-5F8C-D74A-AEB6-18C61BE26B53}"/>
              </a:ext>
            </a:extLst>
          </p:cNvPr>
          <p:cNvSpPr txBox="1"/>
          <p:nvPr/>
        </p:nvSpPr>
        <p:spPr>
          <a:xfrm>
            <a:off x="5816600" y="1885039"/>
            <a:ext cx="53467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You can use a “vision simulator” to see what your plots would look like to people with color vision deficiency: 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  <a:hlinkClick r:id="rId4"/>
              </a:rPr>
              <a:t>https://asada.website/webCVS/</a:t>
            </a:r>
            <a:r>
              <a:rPr lang="en-US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C0A30-03C3-5A42-B9D4-41422361D4AC}"/>
              </a:ext>
            </a:extLst>
          </p:cNvPr>
          <p:cNvSpPr txBox="1"/>
          <p:nvPr/>
        </p:nvSpPr>
        <p:spPr>
          <a:xfrm>
            <a:off x="1111250" y="5370824"/>
            <a:ext cx="1024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Consideration #3: If you are publishing, color figures cost more.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9A6453-FB67-FE46-8AE2-A02629432BBC}"/>
              </a:ext>
            </a:extLst>
          </p:cNvPr>
          <p:cNvSpPr txBox="1"/>
          <p:nvPr/>
        </p:nvSpPr>
        <p:spPr>
          <a:xfrm>
            <a:off x="1111250" y="3772781"/>
            <a:ext cx="1005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Consideration #2: Color palettes are available online and can spruce up a figure! </a:t>
            </a:r>
          </a:p>
        </p:txBody>
      </p:sp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64586375-7D2F-E54A-A684-1A50D51F1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4405650"/>
            <a:ext cx="4720625" cy="638882"/>
          </a:xfrm>
          <a:prstGeom prst="rect">
            <a:avLst/>
          </a:prstGeom>
        </p:spPr>
      </p:pic>
      <p:pic>
        <p:nvPicPr>
          <p:cNvPr id="14" name="Picture 13" descr="A picture containing text, game&#10;&#10;Description automatically generated">
            <a:extLst>
              <a:ext uri="{FF2B5EF4-FFF2-40B4-BE49-F238E27FC236}">
                <a16:creationId xmlns:a16="http://schemas.microsoft.com/office/drawing/2014/main" id="{A938C6F6-73C8-4443-BC20-B226B77CA6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0680" y="4404452"/>
            <a:ext cx="478262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7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27C8052-69AC-FE43-9BB3-303122BC349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colors (or not!)  </a:t>
            </a:r>
          </a:p>
          <a:p>
            <a:endParaRPr lang="en-US" dirty="0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505C990B-AAD4-664C-8DEA-F7E9BEC2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100" y="1388126"/>
            <a:ext cx="6083300" cy="82330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E90F592-A3DB-F548-873C-4A3C00153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t="41111" b="41852"/>
          <a:stretch/>
        </p:blipFill>
        <p:spPr bwMode="auto">
          <a:xfrm>
            <a:off x="3213101" y="2822778"/>
            <a:ext cx="6083300" cy="7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20940E7-C88F-2E4C-A910-B164E419F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" t="41161" r="1" b="41666"/>
          <a:stretch/>
        </p:blipFill>
        <p:spPr bwMode="auto">
          <a:xfrm>
            <a:off x="3249776" y="4213195"/>
            <a:ext cx="6009947" cy="77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FC41C-886E-0B4C-97B7-146FBCCBB12D}"/>
              </a:ext>
            </a:extLst>
          </p:cNvPr>
          <p:cNvSpPr txBox="1"/>
          <p:nvPr/>
        </p:nvSpPr>
        <p:spPr>
          <a:xfrm>
            <a:off x="2841625" y="5241146"/>
            <a:ext cx="65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latin typeface="Georgia" panose="02040502050405020303" pitchFamily="18" charset="0"/>
              </a:rPr>
              <a:t>I will </a:t>
            </a:r>
            <a:r>
              <a:rPr lang="en-US" b="1" i="1" u="sng" dirty="0">
                <a:latin typeface="Georgia" panose="02040502050405020303" pitchFamily="18" charset="0"/>
              </a:rPr>
              <a:t>not</a:t>
            </a:r>
            <a:r>
              <a:rPr lang="en-US" b="1" i="1" dirty="0">
                <a:latin typeface="Georgia" panose="02040502050405020303" pitchFamily="18" charset="0"/>
              </a:rPr>
              <a:t> be using this color palette anymore!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453CB-3E72-364E-A6D2-B868C6C1A185}"/>
              </a:ext>
            </a:extLst>
          </p:cNvPr>
          <p:cNvSpPr txBox="1"/>
          <p:nvPr/>
        </p:nvSpPr>
        <p:spPr>
          <a:xfrm>
            <a:off x="355600" y="572789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the </a:t>
            </a:r>
            <a:r>
              <a:rPr lang="en-US" sz="1200" dirty="0">
                <a:latin typeface="Georgia" panose="02040502050405020303" pitchFamily="18" charset="0"/>
                <a:hlinkClick r:id="rId6"/>
              </a:rPr>
              <a:t>https://asada.website/webCVS/</a:t>
            </a:r>
            <a:r>
              <a:rPr lang="en-US" sz="1200" dirty="0">
                <a:latin typeface="Georgia" panose="02040502050405020303" pitchFamily="18" charset="0"/>
              </a:rPr>
              <a:t> </a:t>
            </a:r>
          </a:p>
          <a:p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A0C9E4-6D6B-2149-908A-947C6BB520D0}"/>
              </a:ext>
            </a:extLst>
          </p:cNvPr>
          <p:cNvSpPr/>
          <p:nvPr/>
        </p:nvSpPr>
        <p:spPr>
          <a:xfrm>
            <a:off x="9234959" y="4418063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92929"/>
                </a:solidFill>
                <a:latin typeface="Charter" panose="02040503050506020203" pitchFamily="18" charset="0"/>
              </a:rPr>
              <a:t>tritanopia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3B26-00DF-A645-A562-2900941B6856}"/>
              </a:ext>
            </a:extLst>
          </p:cNvPr>
          <p:cNvSpPr/>
          <p:nvPr/>
        </p:nvSpPr>
        <p:spPr>
          <a:xfrm>
            <a:off x="9234959" y="3027425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HARTER ROMAN" panose="02040503050506020203" pitchFamily="18" charset="0"/>
              </a:rPr>
              <a:t>protanopia</a:t>
            </a:r>
            <a:endParaRPr lang="en-US" dirty="0">
              <a:latin typeface="Charter Roman" panose="020405030505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94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 scales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618E4F-9386-7E40-8001-47A4D94C7ED6}"/>
              </a:ext>
            </a:extLst>
          </p:cNvPr>
          <p:cNvSpPr txBox="1"/>
          <p:nvPr/>
        </p:nvSpPr>
        <p:spPr>
          <a:xfrm>
            <a:off x="0" y="5673100"/>
            <a:ext cx="5829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https://www.storytellingwithdata.com/blog/2020/5/6/picking-the-right-colors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8359C265-C168-C842-8168-D22FA181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1879600"/>
            <a:ext cx="8940800" cy="2781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6D151-366B-A745-B5BF-538329A63231}"/>
              </a:ext>
            </a:extLst>
          </p:cNvPr>
          <p:cNvSpPr txBox="1"/>
          <p:nvPr/>
        </p:nvSpPr>
        <p:spPr>
          <a:xfrm>
            <a:off x="406400" y="2080928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Best for continuous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D625D-8C5F-9C40-A834-69121CD61510}"/>
              </a:ext>
            </a:extLst>
          </p:cNvPr>
          <p:cNvSpPr txBox="1"/>
          <p:nvPr/>
        </p:nvSpPr>
        <p:spPr>
          <a:xfrm>
            <a:off x="406400" y="3461516"/>
            <a:ext cx="1778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Best for categorical variable </a:t>
            </a:r>
          </a:p>
          <a:p>
            <a:r>
              <a:rPr lang="en-US" i="1" dirty="0">
                <a:latin typeface="Georgia" panose="02040502050405020303" pitchFamily="18" charset="0"/>
              </a:rPr>
              <a:t>(but could be used for continuous)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00F36-BA00-A14B-89C0-25B78557873F}"/>
              </a:ext>
            </a:extLst>
          </p:cNvPr>
          <p:cNvSpPr txBox="1"/>
          <p:nvPr/>
        </p:nvSpPr>
        <p:spPr>
          <a:xfrm>
            <a:off x="6718300" y="1351686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Is there a “neutral” value with two extremes?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98519C-F746-5546-A575-CD36D149DA5C}"/>
              </a:ext>
            </a:extLst>
          </p:cNvPr>
          <p:cNvSpPr txBox="1"/>
          <p:nvPr/>
        </p:nvSpPr>
        <p:spPr>
          <a:xfrm>
            <a:off x="2546350" y="1351687"/>
            <a:ext cx="325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Is there a “neutral” value with one extreme?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30A985-4559-D242-84F0-9F671B9EB98B}"/>
              </a:ext>
            </a:extLst>
          </p:cNvPr>
          <p:cNvCxnSpPr>
            <a:cxnSpLocks/>
          </p:cNvCxnSpPr>
          <p:nvPr/>
        </p:nvCxnSpPr>
        <p:spPr>
          <a:xfrm flipV="1">
            <a:off x="6451600" y="4165600"/>
            <a:ext cx="0" cy="8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ED6BA4-DD10-284E-B431-CB060955A9EB}"/>
              </a:ext>
            </a:extLst>
          </p:cNvPr>
          <p:cNvCxnSpPr>
            <a:cxnSpLocks/>
          </p:cNvCxnSpPr>
          <p:nvPr/>
        </p:nvCxnSpPr>
        <p:spPr>
          <a:xfrm flipV="1">
            <a:off x="9994900" y="4153182"/>
            <a:ext cx="0" cy="800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DA259E-62B5-E744-80E5-6D2D470F958D}"/>
              </a:ext>
            </a:extLst>
          </p:cNvPr>
          <p:cNvSpPr txBox="1"/>
          <p:nvPr/>
        </p:nvSpPr>
        <p:spPr>
          <a:xfrm>
            <a:off x="9493250" y="4965700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Define max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9EDDEE-4998-3645-92C8-91A829134EBA}"/>
              </a:ext>
            </a:extLst>
          </p:cNvPr>
          <p:cNvSpPr txBox="1"/>
          <p:nvPr/>
        </p:nvSpPr>
        <p:spPr>
          <a:xfrm>
            <a:off x="5949950" y="4965700"/>
            <a:ext cx="100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Define min</a:t>
            </a:r>
          </a:p>
        </p:txBody>
      </p:sp>
    </p:spTree>
    <p:extLst>
      <p:ext uri="{BB962C8B-B14F-4D97-AF65-F5344CB8AC3E}">
        <p14:creationId xmlns:p14="http://schemas.microsoft.com/office/powerpoint/2010/main" val="128146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Choice of color scales</a:t>
            </a:r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3655FF6-ED4C-4A43-B3B3-1CCB7DF2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0" y="1388126"/>
            <a:ext cx="7880350" cy="42250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18E4F-9386-7E40-8001-47A4D94C7ED6}"/>
              </a:ext>
            </a:extLst>
          </p:cNvPr>
          <p:cNvSpPr txBox="1"/>
          <p:nvPr/>
        </p:nvSpPr>
        <p:spPr>
          <a:xfrm>
            <a:off x="0" y="5723232"/>
            <a:ext cx="47695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https://www.dailyposter.com/p/georgias-misleading-covid-map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546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Appropriate axis limits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81FD61B-6DC3-284A-8A55-39F39BF6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371" y="1842182"/>
            <a:ext cx="5056629" cy="3371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5002C-D55C-8944-9E8B-8BA747E4F83D}"/>
              </a:ext>
            </a:extLst>
          </p:cNvPr>
          <p:cNvSpPr txBox="1"/>
          <p:nvPr/>
        </p:nvSpPr>
        <p:spPr>
          <a:xfrm>
            <a:off x="1768573" y="1472850"/>
            <a:ext cx="35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Outlier example </a:t>
            </a:r>
            <a:r>
              <a:rPr lang="en-US" b="1" i="1"/>
              <a:t>from yesterday</a:t>
            </a:r>
            <a:endParaRPr lang="en-US" b="1" i="1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42E18DF-6F15-0C48-B880-B5DBB4270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52" y="1839132"/>
            <a:ext cx="5061204" cy="33741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EBBE81-49DA-F149-A3D1-3494BD8CB890}"/>
              </a:ext>
            </a:extLst>
          </p:cNvPr>
          <p:cNvSpPr txBox="1"/>
          <p:nvPr/>
        </p:nvSpPr>
        <p:spPr>
          <a:xfrm>
            <a:off x="7241642" y="1472850"/>
            <a:ext cx="359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Outlier removed</a:t>
            </a:r>
          </a:p>
        </p:txBody>
      </p:sp>
    </p:spTree>
    <p:extLst>
      <p:ext uri="{BB962C8B-B14F-4D97-AF65-F5344CB8AC3E}">
        <p14:creationId xmlns:p14="http://schemas.microsoft.com/office/powerpoint/2010/main" val="58416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Appropriate axis limits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65714BB-9DBA-9F4E-B322-9E44E1E7F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854" y="1159391"/>
            <a:ext cx="7854292" cy="4539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3D7998-5432-C042-B4D4-142E3F4B76EF}"/>
              </a:ext>
            </a:extLst>
          </p:cNvPr>
          <p:cNvSpPr txBox="1"/>
          <p:nvPr/>
        </p:nvSpPr>
        <p:spPr>
          <a:xfrm>
            <a:off x="0" y="5699803"/>
            <a:ext cx="701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https://www.biostat.wisc.edu/~kbroman/presentations/graphs2017.pdf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7645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734F02-558D-CD45-A664-BE8E2A630A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0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Activity: what plot do you prefer?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09FBA-462B-E24D-9135-E1E72447F1A0}"/>
              </a:ext>
            </a:extLst>
          </p:cNvPr>
          <p:cNvSpPr txBox="1"/>
          <p:nvPr/>
        </p:nvSpPr>
        <p:spPr>
          <a:xfrm>
            <a:off x="1058130" y="1185863"/>
            <a:ext cx="3058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GOAL:</a:t>
            </a:r>
            <a:r>
              <a:rPr lang="en-US" b="1" dirty="0"/>
              <a:t> Determine which are the best and worst states in terms of measles rates.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87D4E97-BEF5-8543-BA8E-86833538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681" y="1020185"/>
            <a:ext cx="7017190" cy="5794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87E312-C4B8-7346-8C5D-D0375DBD6D2D}"/>
              </a:ext>
            </a:extLst>
          </p:cNvPr>
          <p:cNvSpPr/>
          <p:nvPr/>
        </p:nvSpPr>
        <p:spPr>
          <a:xfrm>
            <a:off x="0" y="5991863"/>
            <a:ext cx="33903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https://rafalab.github.io/dsbook/data-visualization-principles.html</a:t>
            </a:r>
            <a:r>
              <a:rPr lang="en-US" sz="1200" dirty="0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9574B-AD50-DC4E-9620-F54D2AB710FC}"/>
              </a:ext>
            </a:extLst>
          </p:cNvPr>
          <p:cNvSpPr txBox="1"/>
          <p:nvPr/>
        </p:nvSpPr>
        <p:spPr>
          <a:xfrm>
            <a:off x="4227615" y="1093530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D43EC-1B84-964B-9685-FFD74B95F620}"/>
              </a:ext>
            </a:extLst>
          </p:cNvPr>
          <p:cNvSpPr txBox="1"/>
          <p:nvPr/>
        </p:nvSpPr>
        <p:spPr>
          <a:xfrm>
            <a:off x="7506096" y="1093530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0115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24D1-B8AA-849D-48DC-0476E2DA2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66C4B-3368-51EC-4AA9-14FBFDEC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yourself, and then with a group, answer the following questions:</a:t>
            </a:r>
          </a:p>
          <a:p>
            <a:r>
              <a:rPr lang="en-US" i="1" dirty="0"/>
              <a:t>Outliers</a:t>
            </a:r>
          </a:p>
          <a:p>
            <a:pPr lvl="1"/>
            <a:r>
              <a:rPr lang="en-US" dirty="0"/>
              <a:t>What is an outlier?</a:t>
            </a:r>
          </a:p>
          <a:p>
            <a:pPr lvl="1"/>
            <a:r>
              <a:rPr lang="en-US" dirty="0"/>
              <a:t>What are the ways to identify outliers?</a:t>
            </a:r>
          </a:p>
          <a:p>
            <a:r>
              <a:rPr lang="en-US" i="1" dirty="0"/>
              <a:t>Missing data</a:t>
            </a:r>
          </a:p>
          <a:p>
            <a:pPr lvl="1"/>
            <a:r>
              <a:rPr lang="en-US" dirty="0"/>
              <a:t>What are the types of missing data?</a:t>
            </a:r>
          </a:p>
          <a:p>
            <a:pPr lvl="1"/>
            <a:r>
              <a:rPr lang="en-US" dirty="0"/>
              <a:t>What can cause missing data?</a:t>
            </a:r>
          </a:p>
          <a:p>
            <a:pPr lvl="1"/>
            <a:r>
              <a:rPr lang="en-US" dirty="0"/>
              <a:t>What are the ways to impute missing data?</a:t>
            </a:r>
          </a:p>
        </p:txBody>
      </p:sp>
    </p:spTree>
    <p:extLst>
      <p:ext uri="{BB962C8B-B14F-4D97-AF65-F5344CB8AC3E}">
        <p14:creationId xmlns:p14="http://schemas.microsoft.com/office/powerpoint/2010/main" val="2842336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734F02-558D-CD45-A664-BE8E2A630A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0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Activity: what plot do you prefer?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C8D85-78FF-C140-9812-9F10229E942D}"/>
              </a:ext>
            </a:extLst>
          </p:cNvPr>
          <p:cNvSpPr txBox="1"/>
          <p:nvPr/>
        </p:nvSpPr>
        <p:spPr>
          <a:xfrm>
            <a:off x="838199" y="1157288"/>
            <a:ext cx="1035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GOAL:</a:t>
            </a:r>
            <a:r>
              <a:rPr lang="en-US" b="1" dirty="0"/>
              <a:t> Display which age groups have been the most impacted by COVID-19 during the entire pandemic.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DDB7A45-7EE3-F04F-A73E-FAC6296B4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91" y="1897861"/>
            <a:ext cx="5669701" cy="3644808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28F96DD5-9231-0840-8C15-4D46477BC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609" y="1897861"/>
            <a:ext cx="5669700" cy="3644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7A3FAC-47BC-A845-BB5E-2BBEB9D0AF96}"/>
              </a:ext>
            </a:extLst>
          </p:cNvPr>
          <p:cNvSpPr txBox="1"/>
          <p:nvPr/>
        </p:nvSpPr>
        <p:spPr>
          <a:xfrm rot="16200000">
            <a:off x="4625926" y="3550987"/>
            <a:ext cx="31933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Cases </a:t>
            </a:r>
            <a:r>
              <a:rPr lang="en-US" sz="1600" b="1" u="sng" dirty="0">
                <a:highlight>
                  <a:srgbClr val="FFFF00"/>
                </a:highlight>
              </a:rPr>
              <a:t>per 100,000</a:t>
            </a:r>
            <a:endParaRPr lang="en-US" sz="1600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7D444-26B5-F042-91B9-651C1691DE2C}"/>
              </a:ext>
            </a:extLst>
          </p:cNvPr>
          <p:cNvSpPr txBox="1"/>
          <p:nvPr/>
        </p:nvSpPr>
        <p:spPr>
          <a:xfrm rot="16200000">
            <a:off x="-1213051" y="3550986"/>
            <a:ext cx="319336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Number of </a:t>
            </a:r>
            <a:r>
              <a:rPr lang="en-US" sz="1600" b="1" u="sng" dirty="0">
                <a:highlight>
                  <a:srgbClr val="FFFF00"/>
                </a:highlight>
              </a:rPr>
              <a:t>Total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06159-9D26-3644-A916-62DA051891E7}"/>
              </a:ext>
            </a:extLst>
          </p:cNvPr>
          <p:cNvSpPr txBox="1"/>
          <p:nvPr/>
        </p:nvSpPr>
        <p:spPr>
          <a:xfrm>
            <a:off x="354051" y="1784718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C462F-FD94-3144-9DB8-78913F6AFFD9}"/>
              </a:ext>
            </a:extLst>
          </p:cNvPr>
          <p:cNvSpPr txBox="1"/>
          <p:nvPr/>
        </p:nvSpPr>
        <p:spPr>
          <a:xfrm>
            <a:off x="6391886" y="1784718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04723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D734F02-558D-CD45-A664-BE8E2A630AE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207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Activity: what plot do you prefer?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C8D85-78FF-C140-9812-9F10229E942D}"/>
              </a:ext>
            </a:extLst>
          </p:cNvPr>
          <p:cNvSpPr txBox="1"/>
          <p:nvPr/>
        </p:nvSpPr>
        <p:spPr>
          <a:xfrm>
            <a:off x="838200" y="1157288"/>
            <a:ext cx="850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GOAL:</a:t>
            </a:r>
            <a:r>
              <a:rPr lang="en-US" b="1" dirty="0"/>
              <a:t> Show how the rates of TB treatment outcomes differ by age.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824E84-5F1D-E541-9BA0-352CD78F03C4}"/>
              </a:ext>
            </a:extLst>
          </p:cNvPr>
          <p:cNvSpPr txBox="1"/>
          <p:nvPr/>
        </p:nvSpPr>
        <p:spPr>
          <a:xfrm>
            <a:off x="101930" y="1585765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75408-DCD3-2348-A618-8F7B1433D00F}"/>
              </a:ext>
            </a:extLst>
          </p:cNvPr>
          <p:cNvSpPr txBox="1"/>
          <p:nvPr/>
        </p:nvSpPr>
        <p:spPr>
          <a:xfrm>
            <a:off x="6391886" y="1784718"/>
            <a:ext cx="73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67F4B0F2-E679-924C-8952-0B79E613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30" y="1955097"/>
            <a:ext cx="6288101" cy="3770416"/>
          </a:xfrm>
          <a:prstGeom prst="rect">
            <a:avLst/>
          </a:prstGeom>
        </p:spPr>
      </p:pic>
      <p:pic>
        <p:nvPicPr>
          <p:cNvPr id="12" name="Picture 11" descr="Scatter chart&#10;&#10;Description automatically generated">
            <a:extLst>
              <a:ext uri="{FF2B5EF4-FFF2-40B4-BE49-F238E27FC236}">
                <a16:creationId xmlns:a16="http://schemas.microsoft.com/office/drawing/2014/main" id="{AF506E8A-9843-B64A-8AE0-9B4ECC235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10" y="2154050"/>
            <a:ext cx="5483476" cy="32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55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Syndromic surveillance</a:t>
            </a:r>
          </a:p>
        </p:txBody>
      </p:sp>
    </p:spTree>
    <p:extLst>
      <p:ext uri="{BB962C8B-B14F-4D97-AF65-F5344CB8AC3E}">
        <p14:creationId xmlns:p14="http://schemas.microsoft.com/office/powerpoint/2010/main" val="1716499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Reasons for 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Exploring the data</a:t>
            </a:r>
          </a:p>
          <a:p>
            <a:pPr lvl="1"/>
            <a:r>
              <a:rPr lang="en-US" dirty="0"/>
              <a:t>Distribution of data / transparency</a:t>
            </a:r>
          </a:p>
          <a:p>
            <a:pPr lvl="1"/>
            <a:r>
              <a:rPr lang="en-US" dirty="0"/>
              <a:t>Identify patterns, outliers, missing data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b="1" dirty="0"/>
              <a:t>Analyzing the data </a:t>
            </a:r>
          </a:p>
          <a:p>
            <a:pPr lvl="1"/>
            <a:r>
              <a:rPr lang="en-US" dirty="0"/>
              <a:t>Identifying deviations</a:t>
            </a:r>
          </a:p>
          <a:p>
            <a:pPr lvl="1"/>
            <a:r>
              <a:rPr lang="en-US" dirty="0"/>
              <a:t>Goodness of fit</a:t>
            </a:r>
          </a:p>
          <a:p>
            <a:pPr lvl="1"/>
            <a:r>
              <a:rPr lang="en-US" dirty="0"/>
              <a:t>Checking model assumption</a:t>
            </a:r>
          </a:p>
          <a:p>
            <a:endParaRPr lang="en-US" sz="1400" dirty="0"/>
          </a:p>
          <a:p>
            <a:r>
              <a:rPr lang="en-US" b="1" dirty="0"/>
              <a:t>Communicating results  </a:t>
            </a:r>
          </a:p>
          <a:p>
            <a:pPr lvl="1"/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47701BC-3FFD-214E-B1A8-86EEADB95916}"/>
              </a:ext>
            </a:extLst>
          </p:cNvPr>
          <p:cNvSpPr/>
          <p:nvPr/>
        </p:nvSpPr>
        <p:spPr>
          <a:xfrm>
            <a:off x="7175500" y="1564395"/>
            <a:ext cx="533400" cy="143280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83F3166B-DECA-BA40-A4C2-020EC2090CA9}"/>
              </a:ext>
            </a:extLst>
          </p:cNvPr>
          <p:cNvSpPr/>
          <p:nvPr/>
        </p:nvSpPr>
        <p:spPr>
          <a:xfrm>
            <a:off x="7175500" y="3144398"/>
            <a:ext cx="533400" cy="1432805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29FF7-93DC-554A-AB15-61A36B7C0869}"/>
              </a:ext>
            </a:extLst>
          </p:cNvPr>
          <p:cNvSpPr txBox="1"/>
          <p:nvPr/>
        </p:nvSpPr>
        <p:spPr>
          <a:xfrm>
            <a:off x="7797800" y="2096131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Sessions 1 &amp;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4FC2C8-6D32-EE44-9EB2-CA6BD4B27B14}"/>
              </a:ext>
            </a:extLst>
          </p:cNvPr>
          <p:cNvSpPr txBox="1"/>
          <p:nvPr/>
        </p:nvSpPr>
        <p:spPr>
          <a:xfrm>
            <a:off x="7785100" y="3676134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Sessions 2 &amp; 3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F99542D-5DB1-A241-8A51-F2C849F820D6}"/>
              </a:ext>
            </a:extLst>
          </p:cNvPr>
          <p:cNvSpPr/>
          <p:nvPr/>
        </p:nvSpPr>
        <p:spPr>
          <a:xfrm>
            <a:off x="7175500" y="4805803"/>
            <a:ext cx="533400" cy="914399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DBD9F-8E9E-284A-A966-ECEB7E95C9D5}"/>
              </a:ext>
            </a:extLst>
          </p:cNvPr>
          <p:cNvSpPr txBox="1"/>
          <p:nvPr/>
        </p:nvSpPr>
        <p:spPr>
          <a:xfrm>
            <a:off x="7785100" y="5078336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Today’s focus!</a:t>
            </a:r>
          </a:p>
        </p:txBody>
      </p:sp>
    </p:spTree>
    <p:extLst>
      <p:ext uri="{BB962C8B-B14F-4D97-AF65-F5344CB8AC3E}">
        <p14:creationId xmlns:p14="http://schemas.microsoft.com/office/powerpoint/2010/main" val="2772540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Syndromic surveillance: communicating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4AB68-236B-4141-A0CF-0FB9C41A3554}"/>
              </a:ext>
            </a:extLst>
          </p:cNvPr>
          <p:cNvSpPr txBox="1">
            <a:spLocks/>
          </p:cNvSpPr>
          <p:nvPr/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goal is to </a:t>
            </a:r>
            <a:r>
              <a:rPr lang="en-US" b="1" u="sng" dirty="0"/>
              <a:t>detect</a:t>
            </a:r>
            <a:r>
              <a:rPr lang="en-US" dirty="0"/>
              <a:t> areas that have a potential uptick in cases</a:t>
            </a:r>
          </a:p>
          <a:p>
            <a:endParaRPr lang="en-US" sz="1600" dirty="0"/>
          </a:p>
          <a:p>
            <a:r>
              <a:rPr lang="en-US" dirty="0"/>
              <a:t>Want to communicate: </a:t>
            </a:r>
          </a:p>
          <a:p>
            <a:pPr lvl="1"/>
            <a:r>
              <a:rPr lang="en-US" dirty="0"/>
              <a:t>Is the deviation larger than expected?</a:t>
            </a:r>
          </a:p>
          <a:p>
            <a:pPr lvl="1"/>
            <a:r>
              <a:rPr lang="en-US" dirty="0"/>
              <a:t>Magnitude of the deviation</a:t>
            </a:r>
          </a:p>
          <a:p>
            <a:pPr lvl="1"/>
            <a:r>
              <a:rPr lang="en-US" i="1" dirty="0"/>
              <a:t>Is it important to show raw data and/or model fit?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  <a:p>
            <a:r>
              <a:rPr lang="en-US" dirty="0"/>
              <a:t>Potential issues:</a:t>
            </a:r>
          </a:p>
          <a:p>
            <a:pPr lvl="1"/>
            <a:r>
              <a:rPr lang="en-US" dirty="0"/>
              <a:t>Need to contextualize the magnitude of deviation </a:t>
            </a:r>
          </a:p>
          <a:p>
            <a:pPr lvl="1"/>
            <a:r>
              <a:rPr lang="en-US" dirty="0"/>
              <a:t>Many areas or indicators to show (</a:t>
            </a:r>
            <a:r>
              <a:rPr lang="en-US" i="1" dirty="0"/>
              <a:t>how to best compare?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001675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plot – </a:t>
            </a:r>
            <a:r>
              <a:rPr lang="en-US" i="1" dirty="0"/>
              <a:t>all information </a:t>
            </a:r>
          </a:p>
        </p:txBody>
      </p:sp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937DA903-7228-1041-B06C-35E4651E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82" y="1135856"/>
            <a:ext cx="7938836" cy="45862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A9BFF9-461E-8348-8DAE-4D4A3F76ABE7}"/>
              </a:ext>
            </a:extLst>
          </p:cNvPr>
          <p:cNvSpPr txBox="1"/>
          <p:nvPr/>
        </p:nvSpPr>
        <p:spPr>
          <a:xfrm rot="16200000">
            <a:off x="1334384" y="2880151"/>
            <a:ext cx="1754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3514680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plot – </a:t>
            </a:r>
            <a:r>
              <a:rPr lang="en-US" i="1" dirty="0"/>
              <a:t>evaluation only  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67EAC69-3FC3-A84C-8B03-9654449E3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119" y="1133856"/>
            <a:ext cx="7945762" cy="459028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0E2CC3-9EB6-1F45-89F7-33982765CC06}"/>
              </a:ext>
            </a:extLst>
          </p:cNvPr>
          <p:cNvCxnSpPr>
            <a:cxnSpLocks/>
          </p:cNvCxnSpPr>
          <p:nvPr/>
        </p:nvCxnSpPr>
        <p:spPr>
          <a:xfrm>
            <a:off x="3957638" y="2854149"/>
            <a:ext cx="0" cy="45661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2F61C4-49C5-9A43-BEEE-C45B12533880}"/>
              </a:ext>
            </a:extLst>
          </p:cNvPr>
          <p:cNvCxnSpPr>
            <a:cxnSpLocks/>
          </p:cNvCxnSpPr>
          <p:nvPr/>
        </p:nvCxnSpPr>
        <p:spPr>
          <a:xfrm>
            <a:off x="4860970" y="3027275"/>
            <a:ext cx="0" cy="67151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AF419E-4990-8140-BB4E-63FD49DA3108}"/>
              </a:ext>
            </a:extLst>
          </p:cNvPr>
          <p:cNvSpPr txBox="1"/>
          <p:nvPr/>
        </p:nvSpPr>
        <p:spPr>
          <a:xfrm rot="16200000">
            <a:off x="1334384" y="2880151"/>
            <a:ext cx="1754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count</a:t>
            </a:r>
          </a:p>
        </p:txBody>
      </p:sp>
    </p:spTree>
    <p:extLst>
      <p:ext uri="{BB962C8B-B14F-4D97-AF65-F5344CB8AC3E}">
        <p14:creationId xmlns:p14="http://schemas.microsoft.com/office/powerpoint/2010/main" val="182690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Time series plot – </a:t>
            </a:r>
            <a:r>
              <a:rPr lang="en-US" i="1" dirty="0"/>
              <a:t>deviations</a:t>
            </a:r>
            <a:r>
              <a:rPr lang="en-US" dirty="0"/>
              <a:t> 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2307859-42FC-B445-8DC5-50BC2706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68" y="1133856"/>
            <a:ext cx="7768863" cy="4590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1B558-7F98-DD4B-B64C-EA8BE576A4A6}"/>
              </a:ext>
            </a:extLst>
          </p:cNvPr>
          <p:cNvSpPr txBox="1"/>
          <p:nvPr/>
        </p:nvSpPr>
        <p:spPr>
          <a:xfrm rot="16200000">
            <a:off x="1334384" y="2880151"/>
            <a:ext cx="17543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A2195-C389-4647-BA54-454414E3B361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841500" y="3407811"/>
            <a:ext cx="293124" cy="7615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9702DF-F08A-2645-B74E-742DDD102DA8}"/>
              </a:ext>
            </a:extLst>
          </p:cNvPr>
          <p:cNvSpPr txBox="1"/>
          <p:nvPr/>
        </p:nvSpPr>
        <p:spPr>
          <a:xfrm>
            <a:off x="441325" y="4169353"/>
            <a:ext cx="2800350" cy="30777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deviation = observed - expected</a:t>
            </a:r>
          </a:p>
        </p:txBody>
      </p:sp>
    </p:spTree>
    <p:extLst>
      <p:ext uri="{BB962C8B-B14F-4D97-AF65-F5344CB8AC3E}">
        <p14:creationId xmlns:p14="http://schemas.microsoft.com/office/powerpoint/2010/main" val="121353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Multiple plots – </a:t>
            </a:r>
            <a:r>
              <a:rPr lang="en-US" i="1" dirty="0"/>
              <a:t>deviations</a:t>
            </a:r>
            <a:r>
              <a:rPr lang="en-US" dirty="0"/>
              <a:t>  </a:t>
            </a:r>
          </a:p>
        </p:txBody>
      </p:sp>
      <p:pic>
        <p:nvPicPr>
          <p:cNvPr id="9" name="Picture 8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C898064B-ECCD-344F-9A7A-C515E4B61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383" y="1014984"/>
            <a:ext cx="8171234" cy="4828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CFF3D-21AE-1843-9D48-C257DD8FE8EC}"/>
                  </a:ext>
                </a:extLst>
              </p:cNvPr>
              <p:cNvSpPr txBox="1"/>
              <p:nvPr/>
            </p:nvSpPr>
            <p:spPr>
              <a:xfrm>
                <a:off x="731044" y="6176026"/>
                <a:ext cx="3390900" cy="3077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𝒐𝒃𝒔𝒆𝒓𝒗𝒆𝒅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𝒆𝒙𝒑𝒆𝒄𝒕𝒆𝒅</m:t>
                    </m:r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CFF3D-21AE-1843-9D48-C257DD8FE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" y="6176026"/>
                <a:ext cx="3390900" cy="307777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879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Multiple plots – </a:t>
            </a:r>
            <a:r>
              <a:rPr lang="en-US" i="1" dirty="0"/>
              <a:t>standardized</a:t>
            </a:r>
            <a:r>
              <a:rPr lang="en-US" dirty="0"/>
              <a:t>  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6CCC209-4DB3-A044-951D-5617B354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7" y="1014412"/>
            <a:ext cx="8048625" cy="4829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6452C-1944-EE45-A480-29FAC9542B0D}"/>
                  </a:ext>
                </a:extLst>
              </p:cNvPr>
              <p:cNvSpPr txBox="1"/>
              <p:nvPr/>
            </p:nvSpPr>
            <p:spPr>
              <a:xfrm>
                <a:off x="731044" y="6176026"/>
                <a:ext cx="339090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𝒑𝒐𝒑𝒖𝒍𝒂𝒕𝒊𝒐𝒏</m:t>
                        </m:r>
                      </m:den>
                    </m:f>
                  </m:oMath>
                </a14:m>
                <a:r>
                  <a:rPr lang="en-US" sz="1400" b="1" i="1" dirty="0"/>
                  <a:t> x 100,000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16452C-1944-EE45-A480-29FAC9542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44" y="6176026"/>
                <a:ext cx="3390900" cy="4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83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Best practices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Syndromic surveillance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Tiled heat map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08A47A4-6D52-F040-B783-89BFA916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1217295"/>
            <a:ext cx="7743826" cy="46462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0A7576-BE7C-324A-B124-29800C54F082}"/>
              </a:ext>
            </a:extLst>
          </p:cNvPr>
          <p:cNvCxnSpPr/>
          <p:nvPr/>
        </p:nvCxnSpPr>
        <p:spPr>
          <a:xfrm>
            <a:off x="5443538" y="900112"/>
            <a:ext cx="0" cy="5057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5AF869-C8F0-3942-815F-1E941809E5FD}"/>
                  </a:ext>
                </a:extLst>
              </p:cNvPr>
              <p:cNvSpPr txBox="1"/>
              <p:nvPr/>
            </p:nvSpPr>
            <p:spPr>
              <a:xfrm>
                <a:off x="823912" y="6180774"/>
                <a:ext cx="280035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</m:den>
                    </m:f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5AF869-C8F0-3942-815F-1E941809E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2" y="6180774"/>
                <a:ext cx="2800350" cy="434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2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Map – static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F6359D0F-1942-9241-9D4E-A192F921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89" y="972790"/>
            <a:ext cx="6355821" cy="49124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CB50E6-38BF-0548-9614-29939CB13277}"/>
                  </a:ext>
                </a:extLst>
              </p:cNvPr>
              <p:cNvSpPr txBox="1"/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</m:den>
                    </m:f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CB50E6-38BF-0548-9614-29939CB1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026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Map – interactive</a:t>
            </a:r>
          </a:p>
          <a:p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D91A146-9CBC-0D44-BA7C-369EF9A7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086" y="1007268"/>
            <a:ext cx="8361828" cy="4843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46FF0-A556-2B45-9C36-35FE5A88813E}"/>
              </a:ext>
            </a:extLst>
          </p:cNvPr>
          <p:cNvSpPr txBox="1"/>
          <p:nvPr/>
        </p:nvSpPr>
        <p:spPr>
          <a:xfrm>
            <a:off x="8577263" y="668714"/>
            <a:ext cx="2428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Created by Nichole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2755E-FD56-CE42-B4F8-A5C6186E5B58}"/>
                  </a:ext>
                </a:extLst>
              </p:cNvPr>
              <p:cNvSpPr txBox="1"/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i="1" dirty="0"/>
                  <a:t>deviation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𝒐𝒃𝒔𝒆𝒓𝒗𝒆𝒅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  <m:r>
                          <a:rPr lang="en-US" sz="1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1" i="1" dirty="0" smtClean="0">
                            <a:latin typeface="Cambria Math" panose="02040503050406030204" pitchFamily="18" charset="0"/>
                          </a:rPr>
                          <m:t>𝒆𝒙𝒑𝒆𝒄𝒕𝒆𝒅</m:t>
                        </m:r>
                      </m:den>
                    </m:f>
                  </m:oMath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2755E-FD56-CE42-B4F8-A5C6186E5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80774"/>
                <a:ext cx="2800350" cy="4340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614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Software for data viz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FECBC-FDB3-8746-87BB-3CD10B0A1A36}"/>
              </a:ext>
            </a:extLst>
          </p:cNvPr>
          <p:cNvSpPr txBox="1"/>
          <p:nvPr/>
        </p:nvSpPr>
        <p:spPr>
          <a:xfrm>
            <a:off x="930660" y="1388126"/>
            <a:ext cx="108041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Figures can be generated in most software we use for data analysis (R, Python, Stata, SPSS, SAS, and Excel) 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 is free </a:t>
            </a:r>
            <a:r>
              <a:rPr lang="en-US" sz="2400" b="1" u="sng" dirty="0">
                <a:latin typeface="Georgia" panose="02040502050405020303" pitchFamily="18" charset="0"/>
              </a:rPr>
              <a:t>and</a:t>
            </a:r>
            <a:r>
              <a:rPr lang="en-US" sz="2400" dirty="0">
                <a:latin typeface="Georgia" panose="02040502050405020303" pitchFamily="18" charset="0"/>
              </a:rPr>
              <a:t> has the *best* data viz options via the </a:t>
            </a:r>
            <a:r>
              <a:rPr lang="en-US" sz="2400" dirty="0">
                <a:latin typeface="Courier" pitchFamily="2" charset="0"/>
              </a:rPr>
              <a:t>ggplot2</a:t>
            </a:r>
            <a:r>
              <a:rPr lang="en-US" sz="2400" dirty="0">
                <a:latin typeface="Georgia" panose="02040502050405020303" pitchFamily="18" charset="0"/>
              </a:rPr>
              <a:t> package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Interactive options in R include: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latin typeface="Georgia" panose="02040502050405020303" pitchFamily="18" charset="0"/>
              </a:rPr>
              <a:t>Rmarkdown</a:t>
            </a:r>
            <a:r>
              <a:rPr lang="en-US" sz="2400" dirty="0">
                <a:latin typeface="Georgia" panose="02040502050405020303" pitchFamily="18" charset="0"/>
              </a:rPr>
              <a:t> to create HTML files </a:t>
            </a:r>
            <a:r>
              <a:rPr lang="en-US" sz="2200" dirty="0">
                <a:latin typeface="Georgia" panose="02040502050405020303" pitchFamily="18" charset="0"/>
              </a:rPr>
              <a:t>(</a:t>
            </a:r>
            <a:r>
              <a:rPr lang="en-US" sz="2200" dirty="0" err="1">
                <a:latin typeface="Courier" pitchFamily="2" charset="0"/>
              </a:rPr>
              <a:t>plotly</a:t>
            </a:r>
            <a:r>
              <a:rPr lang="en-US" sz="2200" dirty="0">
                <a:latin typeface="Georgia" panose="02040502050405020303" pitchFamily="18" charset="0"/>
              </a:rPr>
              <a:t> package for interactive plots)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Georgia" panose="02040502050405020303" pitchFamily="18" charset="0"/>
              </a:rPr>
              <a:t>Shiny</a:t>
            </a:r>
            <a:r>
              <a:rPr lang="en-US" sz="2400" dirty="0">
                <a:latin typeface="Georgia" panose="02040502050405020303" pitchFamily="18" charset="0"/>
              </a:rPr>
              <a:t> app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" pitchFamily="2" charset="0"/>
              </a:rPr>
              <a:t>leaflet</a:t>
            </a:r>
            <a:r>
              <a:rPr lang="en-US" sz="2400" dirty="0">
                <a:latin typeface="Georgia" panose="02040502050405020303" pitchFamily="18" charset="0"/>
              </a:rPr>
              <a:t> package for mapping </a:t>
            </a:r>
            <a:r>
              <a:rPr lang="en-US" sz="2200" dirty="0">
                <a:latin typeface="Georgia" panose="02040502050405020303" pitchFamily="18" charset="0"/>
              </a:rPr>
              <a:t>(Nichole is an expert)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When creating dashboards, </a:t>
            </a:r>
            <a:r>
              <a:rPr lang="en-US" sz="2400" i="1" dirty="0">
                <a:latin typeface="Georgia" panose="02040502050405020303" pitchFamily="18" charset="0"/>
              </a:rPr>
              <a:t>Shiny</a:t>
            </a:r>
            <a:r>
              <a:rPr lang="en-US" sz="2400" dirty="0">
                <a:latin typeface="Georgia" panose="02040502050405020303" pitchFamily="18" charset="0"/>
              </a:rPr>
              <a:t> requires strong knowledge of R. Another more user-friendly option is Tableau  ($$).</a:t>
            </a:r>
          </a:p>
        </p:txBody>
      </p:sp>
    </p:spTree>
    <p:extLst>
      <p:ext uri="{BB962C8B-B14F-4D97-AF65-F5344CB8AC3E}">
        <p14:creationId xmlns:p14="http://schemas.microsoft.com/office/powerpoint/2010/main" val="1166010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Lab: </a:t>
            </a:r>
            <a:r>
              <a:rPr lang="en-US" dirty="0"/>
              <a:t>Tying it all together!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6CF0A-AACA-6F4C-8936-864DB35BC178}"/>
              </a:ext>
            </a:extLst>
          </p:cNvPr>
          <p:cNvSpPr txBox="1"/>
          <p:nvPr/>
        </p:nvSpPr>
        <p:spPr>
          <a:xfrm>
            <a:off x="930660" y="1388126"/>
            <a:ext cx="10156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Lab will be a large activity to work through all skills from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Syndromic surveillance: Choose from three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Ample time to fine tune data visualizations &amp; ask specific questions</a:t>
            </a:r>
          </a:p>
        </p:txBody>
      </p:sp>
    </p:spTree>
    <p:extLst>
      <p:ext uri="{BB962C8B-B14F-4D97-AF65-F5344CB8AC3E}">
        <p14:creationId xmlns:p14="http://schemas.microsoft.com/office/powerpoint/2010/main" val="2349641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3100944" y="2539816"/>
            <a:ext cx="5990112" cy="13983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/>
              <a:t>Thank you! 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169995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Reasons for data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Exploring the data</a:t>
            </a:r>
          </a:p>
          <a:p>
            <a:pPr lvl="1"/>
            <a:r>
              <a:rPr lang="en-US" dirty="0"/>
              <a:t>Distribution of data / transparency</a:t>
            </a:r>
          </a:p>
          <a:p>
            <a:pPr lvl="1"/>
            <a:r>
              <a:rPr lang="en-US" dirty="0"/>
              <a:t>Identify patterns, outliers, missing data</a:t>
            </a:r>
          </a:p>
          <a:p>
            <a:pPr marL="457200" lvl="1" indent="0">
              <a:buNone/>
            </a:pPr>
            <a:endParaRPr lang="en-US" sz="1400" dirty="0"/>
          </a:p>
          <a:p>
            <a:r>
              <a:rPr lang="en-US" b="1" dirty="0"/>
              <a:t>Analyzing the data </a:t>
            </a:r>
          </a:p>
          <a:p>
            <a:pPr lvl="1"/>
            <a:r>
              <a:rPr lang="en-US" dirty="0"/>
              <a:t>Identifying deviations</a:t>
            </a:r>
          </a:p>
          <a:p>
            <a:pPr lvl="1"/>
            <a:r>
              <a:rPr lang="en-US" dirty="0"/>
              <a:t>Goodness of fit</a:t>
            </a:r>
          </a:p>
          <a:p>
            <a:pPr lvl="1"/>
            <a:r>
              <a:rPr lang="en-US" dirty="0"/>
              <a:t>Checking model assumption</a:t>
            </a:r>
          </a:p>
          <a:p>
            <a:endParaRPr lang="en-US" sz="1400" dirty="0"/>
          </a:p>
          <a:p>
            <a:r>
              <a:rPr lang="en-US" b="1" dirty="0"/>
              <a:t>Communicating results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37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Communicating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533E9-D7C6-4A09-9654-BEA629927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is the goal? </a:t>
            </a:r>
          </a:p>
          <a:p>
            <a:pPr lvl="1"/>
            <a:r>
              <a:rPr lang="en-US" dirty="0"/>
              <a:t>Facilitate the user’s analysis</a:t>
            </a:r>
          </a:p>
          <a:p>
            <a:pPr lvl="1"/>
            <a:r>
              <a:rPr lang="en-US" dirty="0"/>
              <a:t>Communicate a specific message </a:t>
            </a:r>
          </a:p>
          <a:p>
            <a:endParaRPr lang="en-US" dirty="0"/>
          </a:p>
          <a:p>
            <a:r>
              <a:rPr lang="en-US" b="1" dirty="0"/>
              <a:t>Who is the audience? </a:t>
            </a:r>
          </a:p>
          <a:p>
            <a:pPr lvl="1"/>
            <a:r>
              <a:rPr lang="en-US" dirty="0"/>
              <a:t>Clinicians, public health officials, or the general public</a:t>
            </a:r>
          </a:p>
          <a:p>
            <a:pPr lvl="1"/>
            <a:r>
              <a:rPr lang="en-US" dirty="0"/>
              <a:t>Keep in mind data and visualization literacy </a:t>
            </a:r>
          </a:p>
        </p:txBody>
      </p:sp>
    </p:spTree>
    <p:extLst>
      <p:ext uri="{BB962C8B-B14F-4D97-AF65-F5344CB8AC3E}">
        <p14:creationId xmlns:p14="http://schemas.microsoft.com/office/powerpoint/2010/main" val="279985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BF46-AF11-430A-9939-A10199C2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4874"/>
          </a:xfrm>
        </p:spPr>
        <p:txBody>
          <a:bodyPr/>
          <a:lstStyle/>
          <a:p>
            <a:r>
              <a:rPr lang="en-US" dirty="0"/>
              <a:t>Communicating results: specific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E593C-AA6C-7642-A90D-016B63F012E0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28362" y="1319480"/>
            <a:ext cx="5029199" cy="42190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03263F-5E37-E64E-876A-71C12ECD3E65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0634" y="1270000"/>
            <a:ext cx="6536376" cy="4537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303EEC-AAF0-9A4C-817E-81312A4DDE7C}"/>
              </a:ext>
            </a:extLst>
          </p:cNvPr>
          <p:cNvSpPr txBox="1"/>
          <p:nvPr/>
        </p:nvSpPr>
        <p:spPr>
          <a:xfrm>
            <a:off x="-1" y="5694877"/>
            <a:ext cx="547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Georgia" panose="02040502050405020303" pitchFamily="18" charset="0"/>
              </a:rPr>
              <a:t>From Emma </a:t>
            </a:r>
            <a:r>
              <a:rPr lang="en-US" sz="1200" i="1" dirty="0" err="1">
                <a:latin typeface="Georgia" panose="02040502050405020303" pitchFamily="18" charset="0"/>
              </a:rPr>
              <a:t>Boley</a:t>
            </a:r>
            <a:r>
              <a:rPr lang="en-US" sz="1200" i="1" dirty="0">
                <a:latin typeface="Georgia" panose="02040502050405020303" pitchFamily="18" charset="0"/>
              </a:rPr>
              <a:t> and Emilia Connolly February 24, 2021 Presentation</a:t>
            </a:r>
          </a:p>
          <a:p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73010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34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Lots of things to consider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E80F76-BB41-9144-A73A-579A158308DA}"/>
              </a:ext>
            </a:extLst>
          </p:cNvPr>
          <p:cNvSpPr txBox="1">
            <a:spLocks/>
          </p:cNvSpPr>
          <p:nvPr/>
        </p:nvSpPr>
        <p:spPr>
          <a:xfrm>
            <a:off x="838200" y="1174102"/>
            <a:ext cx="10515600" cy="4747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/>
              <a:t>Show the data </a:t>
            </a:r>
          </a:p>
          <a:p>
            <a:r>
              <a:rPr lang="en-US" sz="2500" dirty="0"/>
              <a:t>Ease comparisons across groups</a:t>
            </a:r>
          </a:p>
          <a:p>
            <a:pPr lvl="1"/>
            <a:r>
              <a:rPr lang="en-US" sz="2200" dirty="0"/>
              <a:t>Add color</a:t>
            </a:r>
          </a:p>
          <a:p>
            <a:pPr lvl="1"/>
            <a:r>
              <a:rPr lang="en-US" sz="2200" dirty="0"/>
              <a:t>Put on same scale</a:t>
            </a:r>
          </a:p>
          <a:p>
            <a:pPr lvl="1"/>
            <a:r>
              <a:rPr lang="en-US" sz="2200" dirty="0"/>
              <a:t>Align figures vertically / horizontally</a:t>
            </a:r>
          </a:p>
          <a:p>
            <a:r>
              <a:rPr lang="en-US" sz="2500" dirty="0"/>
              <a:t>Appropriate axis limits </a:t>
            </a:r>
          </a:p>
          <a:p>
            <a:pPr lvl="1"/>
            <a:r>
              <a:rPr lang="en-US" sz="2100" dirty="0"/>
              <a:t>Do not always </a:t>
            </a:r>
            <a:r>
              <a:rPr lang="en-US" sz="2100" i="1" dirty="0"/>
              <a:t>need</a:t>
            </a:r>
            <a:r>
              <a:rPr lang="en-US" sz="2100" dirty="0"/>
              <a:t> to include zero </a:t>
            </a:r>
            <a:endParaRPr lang="en-US" sz="2100" i="1" dirty="0"/>
          </a:p>
          <a:p>
            <a:r>
              <a:rPr lang="en-US" sz="2500" dirty="0"/>
              <a:t>Descriptive labels for plot features (axis, plot title, legend)</a:t>
            </a:r>
          </a:p>
          <a:p>
            <a:r>
              <a:rPr lang="en-US" sz="2500" dirty="0"/>
              <a:t>This is a good source (specific to </a:t>
            </a:r>
            <a:r>
              <a:rPr lang="en-US" sz="2500" dirty="0" err="1"/>
              <a:t>ggplot</a:t>
            </a:r>
            <a:r>
              <a:rPr lang="en-US" sz="2500" dirty="0"/>
              <a:t> in R): </a:t>
            </a:r>
            <a:r>
              <a:rPr lang="en-US" sz="1800" dirty="0">
                <a:hlinkClick r:id="rId3"/>
              </a:rPr>
              <a:t>https://rafalab.github.io/dsbook/data-visualization-principles.html</a:t>
            </a:r>
            <a:r>
              <a:rPr lang="en-US" sz="2500" dirty="0"/>
              <a:t>  </a:t>
            </a:r>
          </a:p>
          <a:p>
            <a:r>
              <a:rPr lang="en-US" sz="2500" dirty="0"/>
              <a:t>But mostly I use ChatGPT for plotting code!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7949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1215</Words>
  <Application>Microsoft Office PowerPoint</Application>
  <PresentationFormat>Widescreen</PresentationFormat>
  <Paragraphs>207</Paragraphs>
  <Slides>35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Cambria Math</vt:lpstr>
      <vt:lpstr>Charter</vt:lpstr>
      <vt:lpstr>CHARTER ROMAN</vt:lpstr>
      <vt:lpstr>CHARTER ROMAN</vt:lpstr>
      <vt:lpstr>Courier</vt:lpstr>
      <vt:lpstr>Georgia</vt:lpstr>
      <vt:lpstr>1_Office Theme</vt:lpstr>
      <vt:lpstr>Data visualizations</vt:lpstr>
      <vt:lpstr>Data Cleaning Review</vt:lpstr>
      <vt:lpstr>Teaching Objectives</vt:lpstr>
      <vt:lpstr>Introduction</vt:lpstr>
      <vt:lpstr>Reasons for data visualizations</vt:lpstr>
      <vt:lpstr>Communicating results </vt:lpstr>
      <vt:lpstr>Communicating results: specific message</vt:lpstr>
      <vt:lpstr>Best practices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Syndromic surveillance</vt:lpstr>
      <vt:lpstr>Reasons for data 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Link, Nick</cp:lastModifiedBy>
  <cp:revision>173</cp:revision>
  <dcterms:created xsi:type="dcterms:W3CDTF">2019-03-28T20:29:47Z</dcterms:created>
  <dcterms:modified xsi:type="dcterms:W3CDTF">2024-11-29T22:01:10Z</dcterms:modified>
</cp:coreProperties>
</file>